
<file path=[Content_Types].xml><?xml version="1.0" encoding="utf-8"?>
<Types xmlns="http://schemas.openxmlformats.org/package/2006/content-types">
  <Default Extension="jpeg" ContentType="image/jpeg"/>
  <Default Extension="pdf" ContentType="application/pd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18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5" d="100"/>
          <a:sy n="75" d="100"/>
        </p:scale>
        <p:origin x="301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69F51D42-D477-438E-874E-F78599CB8940}" type="datetimeFigureOut">
              <a:rPr lang="de-DE" smtClean="0"/>
              <a:t>13.12.2023</a:t>
            </a:fld>
            <a:endParaRPr lang="de-DE"/>
          </a:p>
        </p:txBody>
      </p:sp>
      <p:sp>
        <p:nvSpPr>
          <p:cNvPr id="4" name="Folienbildplatzhalter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844B2495-EC5D-4C33-AB6E-1FF365365E13}" type="slidenum">
              <a:rPr lang="de-DE" smtClean="0"/>
              <a:t>‹Nr.›</a:t>
            </a:fld>
            <a:endParaRPr lang="de-DE"/>
          </a:p>
        </p:txBody>
      </p:sp>
    </p:spTree>
    <p:extLst>
      <p:ext uri="{BB962C8B-B14F-4D97-AF65-F5344CB8AC3E}">
        <p14:creationId xmlns:p14="http://schemas.microsoft.com/office/powerpoint/2010/main" val="1516473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e-DE"/>
              <a:t>Mastertitelformat bearbeiten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A992CAB6-EC82-4033-9886-726088B6CA16}" type="datetimeFigureOut">
              <a:rPr lang="de-DE" smtClean="0"/>
              <a:t>13.12.2023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E50F67D-9358-4B4D-9D83-FA4D901D1B7E}" type="slidenum">
              <a:rPr lang="de-DE" smtClean="0"/>
              <a:t>‹Nr.›</a:t>
            </a:fld>
            <a:endParaRPr lang="de-DE"/>
          </a:p>
        </p:txBody>
      </p:sp>
    </p:spTree>
    <p:extLst>
      <p:ext uri="{BB962C8B-B14F-4D97-AF65-F5344CB8AC3E}">
        <p14:creationId xmlns:p14="http://schemas.microsoft.com/office/powerpoint/2010/main" val="553884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A992CAB6-EC82-4033-9886-726088B6CA16}" type="datetimeFigureOut">
              <a:rPr lang="de-DE" smtClean="0"/>
              <a:t>13.12.2023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E50F67D-9358-4B4D-9D83-FA4D901D1B7E}" type="slidenum">
              <a:rPr lang="de-DE" smtClean="0"/>
              <a:t>‹Nr.›</a:t>
            </a:fld>
            <a:endParaRPr lang="de-DE"/>
          </a:p>
        </p:txBody>
      </p:sp>
    </p:spTree>
    <p:extLst>
      <p:ext uri="{BB962C8B-B14F-4D97-AF65-F5344CB8AC3E}">
        <p14:creationId xmlns:p14="http://schemas.microsoft.com/office/powerpoint/2010/main" val="1066784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A992CAB6-EC82-4033-9886-726088B6CA16}" type="datetimeFigureOut">
              <a:rPr lang="de-DE" smtClean="0"/>
              <a:t>13.12.2023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E50F67D-9358-4B4D-9D83-FA4D901D1B7E}" type="slidenum">
              <a:rPr lang="de-DE" smtClean="0"/>
              <a:t>‹Nr.›</a:t>
            </a:fld>
            <a:endParaRPr lang="de-DE"/>
          </a:p>
        </p:txBody>
      </p:sp>
    </p:spTree>
    <p:extLst>
      <p:ext uri="{BB962C8B-B14F-4D97-AF65-F5344CB8AC3E}">
        <p14:creationId xmlns:p14="http://schemas.microsoft.com/office/powerpoint/2010/main" val="3023899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A992CAB6-EC82-4033-9886-726088B6CA16}" type="datetimeFigureOut">
              <a:rPr lang="de-DE" smtClean="0"/>
              <a:t>13.12.2023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E50F67D-9358-4B4D-9D83-FA4D901D1B7E}" type="slidenum">
              <a:rPr lang="de-DE" smtClean="0"/>
              <a:t>‹Nr.›</a:t>
            </a:fld>
            <a:endParaRPr lang="de-DE"/>
          </a:p>
        </p:txBody>
      </p:sp>
    </p:spTree>
    <p:extLst>
      <p:ext uri="{BB962C8B-B14F-4D97-AF65-F5344CB8AC3E}">
        <p14:creationId xmlns:p14="http://schemas.microsoft.com/office/powerpoint/2010/main" val="1018049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e-DE"/>
              <a:t>Mastertitelformat bearbeiten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A992CAB6-EC82-4033-9886-726088B6CA16}" type="datetimeFigureOut">
              <a:rPr lang="de-DE" smtClean="0"/>
              <a:t>13.12.2023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E50F67D-9358-4B4D-9D83-FA4D901D1B7E}" type="slidenum">
              <a:rPr lang="de-DE" smtClean="0"/>
              <a:t>‹Nr.›</a:t>
            </a:fld>
            <a:endParaRPr lang="de-DE"/>
          </a:p>
        </p:txBody>
      </p:sp>
    </p:spTree>
    <p:extLst>
      <p:ext uri="{BB962C8B-B14F-4D97-AF65-F5344CB8AC3E}">
        <p14:creationId xmlns:p14="http://schemas.microsoft.com/office/powerpoint/2010/main" val="3534979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A992CAB6-EC82-4033-9886-726088B6CA16}" type="datetimeFigureOut">
              <a:rPr lang="de-DE" smtClean="0"/>
              <a:t>13.12.2023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E50F67D-9358-4B4D-9D83-FA4D901D1B7E}" type="slidenum">
              <a:rPr lang="de-DE" smtClean="0"/>
              <a:t>‹Nr.›</a:t>
            </a:fld>
            <a:endParaRPr lang="de-DE"/>
          </a:p>
        </p:txBody>
      </p:sp>
    </p:spTree>
    <p:extLst>
      <p:ext uri="{BB962C8B-B14F-4D97-AF65-F5344CB8AC3E}">
        <p14:creationId xmlns:p14="http://schemas.microsoft.com/office/powerpoint/2010/main" val="928791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e-DE"/>
              <a:t>Mastertitelformat bearbeiten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Content Placeholder 3"/>
          <p:cNvSpPr>
            <a:spLocks noGrp="1"/>
          </p:cNvSpPr>
          <p:nvPr>
            <p:ph sz="half" idx="2"/>
          </p:nvPr>
        </p:nvSpPr>
        <p:spPr>
          <a:xfrm>
            <a:off x="472381" y="3618442"/>
            <a:ext cx="2901255"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Content Placeholder 5"/>
          <p:cNvSpPr>
            <a:spLocks noGrp="1"/>
          </p:cNvSpPr>
          <p:nvPr>
            <p:ph sz="quarter" idx="4"/>
          </p:nvPr>
        </p:nvSpPr>
        <p:spPr>
          <a:xfrm>
            <a:off x="3471863" y="3618442"/>
            <a:ext cx="2915543"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A992CAB6-EC82-4033-9886-726088B6CA16}" type="datetimeFigureOut">
              <a:rPr lang="de-DE" smtClean="0"/>
              <a:t>13.12.2023</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2E50F67D-9358-4B4D-9D83-FA4D901D1B7E}" type="slidenum">
              <a:rPr lang="de-DE" smtClean="0"/>
              <a:t>‹Nr.›</a:t>
            </a:fld>
            <a:endParaRPr lang="de-DE"/>
          </a:p>
        </p:txBody>
      </p:sp>
    </p:spTree>
    <p:extLst>
      <p:ext uri="{BB962C8B-B14F-4D97-AF65-F5344CB8AC3E}">
        <p14:creationId xmlns:p14="http://schemas.microsoft.com/office/powerpoint/2010/main" val="3763997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A992CAB6-EC82-4033-9886-726088B6CA16}" type="datetimeFigureOut">
              <a:rPr lang="de-DE" smtClean="0"/>
              <a:t>13.12.2023</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2E50F67D-9358-4B4D-9D83-FA4D901D1B7E}" type="slidenum">
              <a:rPr lang="de-DE" smtClean="0"/>
              <a:t>‹Nr.›</a:t>
            </a:fld>
            <a:endParaRPr lang="de-DE"/>
          </a:p>
        </p:txBody>
      </p:sp>
    </p:spTree>
    <p:extLst>
      <p:ext uri="{BB962C8B-B14F-4D97-AF65-F5344CB8AC3E}">
        <p14:creationId xmlns:p14="http://schemas.microsoft.com/office/powerpoint/2010/main" val="1777420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92CAB6-EC82-4033-9886-726088B6CA16}" type="datetimeFigureOut">
              <a:rPr lang="de-DE" smtClean="0"/>
              <a:t>13.12.2023</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2E50F67D-9358-4B4D-9D83-FA4D901D1B7E}" type="slidenum">
              <a:rPr lang="de-DE" smtClean="0"/>
              <a:t>‹Nr.›</a:t>
            </a:fld>
            <a:endParaRPr lang="de-DE"/>
          </a:p>
        </p:txBody>
      </p:sp>
    </p:spTree>
    <p:extLst>
      <p:ext uri="{BB962C8B-B14F-4D97-AF65-F5344CB8AC3E}">
        <p14:creationId xmlns:p14="http://schemas.microsoft.com/office/powerpoint/2010/main" val="1950707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A992CAB6-EC82-4033-9886-726088B6CA16}" type="datetimeFigureOut">
              <a:rPr lang="de-DE" smtClean="0"/>
              <a:t>13.12.2023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E50F67D-9358-4B4D-9D83-FA4D901D1B7E}" type="slidenum">
              <a:rPr lang="de-DE" smtClean="0"/>
              <a:t>‹Nr.›</a:t>
            </a:fld>
            <a:endParaRPr lang="de-DE"/>
          </a:p>
        </p:txBody>
      </p:sp>
    </p:spTree>
    <p:extLst>
      <p:ext uri="{BB962C8B-B14F-4D97-AF65-F5344CB8AC3E}">
        <p14:creationId xmlns:p14="http://schemas.microsoft.com/office/powerpoint/2010/main" val="3910730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A992CAB6-EC82-4033-9886-726088B6CA16}" type="datetimeFigureOut">
              <a:rPr lang="de-DE" smtClean="0"/>
              <a:t>13.12.2023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E50F67D-9358-4B4D-9D83-FA4D901D1B7E}" type="slidenum">
              <a:rPr lang="de-DE" smtClean="0"/>
              <a:t>‹Nr.›</a:t>
            </a:fld>
            <a:endParaRPr lang="de-DE"/>
          </a:p>
        </p:txBody>
      </p:sp>
    </p:spTree>
    <p:extLst>
      <p:ext uri="{BB962C8B-B14F-4D97-AF65-F5344CB8AC3E}">
        <p14:creationId xmlns:p14="http://schemas.microsoft.com/office/powerpoint/2010/main" val="2577188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992CAB6-EC82-4033-9886-726088B6CA16}" type="datetimeFigureOut">
              <a:rPr lang="de-DE" smtClean="0"/>
              <a:t>13.12.2023</a:t>
            </a:fld>
            <a:endParaRPr lang="de-DE"/>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E50F67D-9358-4B4D-9D83-FA4D901D1B7E}" type="slidenum">
              <a:rPr lang="de-DE" smtClean="0"/>
              <a:t>‹Nr.›</a:t>
            </a:fld>
            <a:endParaRPr lang="de-DE"/>
          </a:p>
        </p:txBody>
      </p:sp>
    </p:spTree>
    <p:extLst>
      <p:ext uri="{BB962C8B-B14F-4D97-AF65-F5344CB8AC3E}">
        <p14:creationId xmlns:p14="http://schemas.microsoft.com/office/powerpoint/2010/main" val="17370209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3.pd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 10" descr="AudioXchange_Verlauf.jpg">
            <a:extLst>
              <a:ext uri="{FF2B5EF4-FFF2-40B4-BE49-F238E27FC236}">
                <a16:creationId xmlns:a16="http://schemas.microsoft.com/office/drawing/2014/main" id="{EA4A8B56-F873-4FFA-ABCB-0FD5AE8C70FD}"/>
              </a:ext>
            </a:extLst>
          </p:cNvPr>
          <p:cNvPicPr>
            <a:picLocks noChangeAspect="1"/>
          </p:cNvPicPr>
          <p:nvPr/>
        </p:nvPicPr>
        <p:blipFill>
          <a:blip r:embed="rId2"/>
          <a:stretch>
            <a:fillRect/>
          </a:stretch>
        </p:blipFill>
        <p:spPr>
          <a:xfrm>
            <a:off x="0" y="1"/>
            <a:ext cx="6858000" cy="569594"/>
          </a:xfrm>
          <a:prstGeom prst="rect">
            <a:avLst/>
          </a:prstGeom>
        </p:spPr>
      </p:pic>
      <p:pic>
        <p:nvPicPr>
          <p:cNvPr id="5" name="Bild 24" descr="AudioXpert_Logo_WHITE_FINAL.eps">
            <a:extLst>
              <a:ext uri="{FF2B5EF4-FFF2-40B4-BE49-F238E27FC236}">
                <a16:creationId xmlns:a16="http://schemas.microsoft.com/office/drawing/2014/main" id="{9ABFB7D6-6EB3-4CA2-829E-BF68B0C579A4}"/>
              </a:ext>
            </a:extLst>
          </p:cNvPr>
          <p:cNvPicPr>
            <a:picLocks noChangeAspect="1"/>
          </p:cNvPicPr>
          <p:nvPr/>
        </p:nvPicPr>
        <p:blipFill>
          <a:blip r:embed="rId3"/>
          <a:stretch>
            <a:fillRect/>
          </a:stretch>
        </p:blipFill>
        <p:spPr>
          <a:xfrm>
            <a:off x="2791863" y="9519864"/>
            <a:ext cx="1274275" cy="232937"/>
          </a:xfrm>
          <a:prstGeom prst="rect">
            <a:avLst/>
          </a:prstGeom>
        </p:spPr>
      </p:pic>
      <p:pic>
        <p:nvPicPr>
          <p:cNvPr id="7" name="Bild 11" descr="AudioXpert_Logo_WHITE_FINAL.eps">
            <a:extLst>
              <a:ext uri="{FF2B5EF4-FFF2-40B4-BE49-F238E27FC236}">
                <a16:creationId xmlns:a16="http://schemas.microsoft.com/office/drawing/2014/main" id="{D582D73A-03F5-47BA-B1EE-619AFEE9B066}"/>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4"/>
              <a:stretch>
                <a:fillRect/>
              </a:stretch>
            </p:blipFill>
          </mc:Choice>
          <mc:Fallback>
            <p:blipFill>
              <a:blip r:embed="rId5"/>
              <a:stretch>
                <a:fillRect/>
              </a:stretch>
            </p:blipFill>
          </mc:Fallback>
        </mc:AlternateContent>
        <p:spPr>
          <a:xfrm>
            <a:off x="124747" y="123688"/>
            <a:ext cx="1874597" cy="342783"/>
          </a:xfrm>
          <a:prstGeom prst="rect">
            <a:avLst/>
          </a:prstGeom>
        </p:spPr>
      </p:pic>
      <p:sp>
        <p:nvSpPr>
          <p:cNvPr id="8" name="Untertitel 2">
            <a:extLst>
              <a:ext uri="{FF2B5EF4-FFF2-40B4-BE49-F238E27FC236}">
                <a16:creationId xmlns:a16="http://schemas.microsoft.com/office/drawing/2014/main" id="{8D4BA4D5-FABB-4FF5-BB42-09EEE23585B7}"/>
              </a:ext>
            </a:extLst>
          </p:cNvPr>
          <p:cNvSpPr txBox="1">
            <a:spLocks/>
          </p:cNvSpPr>
          <p:nvPr/>
        </p:nvSpPr>
        <p:spPr>
          <a:xfrm>
            <a:off x="158403" y="1669811"/>
            <a:ext cx="3331980" cy="435593"/>
          </a:xfrm>
          <a:prstGeom prst="rect">
            <a:avLst/>
          </a:prstGeom>
        </p:spPr>
        <p:txBody>
          <a:bodyPr vert="horz" lIns="99043" tIns="49521" rIns="99043" bIns="49521" rtlCol="0" anchor="t">
            <a:noAutofit/>
          </a:bodyPr>
          <a:lstStyle>
            <a:lvl1pPr marL="0" indent="0" algn="ctr">
              <a:buNone/>
              <a:defRPr sz="2400" cap="all" spc="300">
                <a:solidFill>
                  <a:srgbClr val="260328"/>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marL="0" lvl="1" algn="l"/>
            <a:r>
              <a:rPr lang="de-DE" sz="1463" b="1" dirty="0">
                <a:solidFill>
                  <a:srgbClr val="401842"/>
                </a:solidFill>
                <a:latin typeface="Interstate-Black"/>
                <a:cs typeface="Interstate-Black"/>
              </a:rPr>
              <a:t>Lizenzkosten (</a:t>
            </a:r>
            <a:r>
              <a:rPr lang="de-DE" sz="1463" b="1" dirty="0" err="1">
                <a:solidFill>
                  <a:srgbClr val="401842"/>
                </a:solidFill>
                <a:latin typeface="Interstate-Black"/>
                <a:cs typeface="Interstate-Black"/>
              </a:rPr>
              <a:t>concurrent</a:t>
            </a:r>
            <a:r>
              <a:rPr lang="de-DE" sz="1463" b="1" dirty="0">
                <a:solidFill>
                  <a:srgbClr val="401842"/>
                </a:solidFill>
                <a:latin typeface="Interstate-Black"/>
                <a:cs typeface="Interstate-Black"/>
              </a:rPr>
              <a:t> </a:t>
            </a:r>
            <a:r>
              <a:rPr lang="de-DE" sz="1463" b="1" dirty="0" err="1">
                <a:solidFill>
                  <a:srgbClr val="401842"/>
                </a:solidFill>
                <a:latin typeface="Interstate-Black"/>
                <a:cs typeface="Interstate-Black"/>
              </a:rPr>
              <a:t>user</a:t>
            </a:r>
            <a:r>
              <a:rPr lang="de-DE" sz="1463" b="1" dirty="0">
                <a:solidFill>
                  <a:srgbClr val="401842"/>
                </a:solidFill>
                <a:latin typeface="Interstate-Black"/>
                <a:cs typeface="Interstate-Black"/>
              </a:rPr>
              <a:t>)</a:t>
            </a:r>
          </a:p>
          <a:p>
            <a:pPr marL="0" lvl="1" algn="l"/>
            <a:endParaRPr lang="de-DE" sz="1463" b="1" dirty="0">
              <a:solidFill>
                <a:srgbClr val="401842"/>
              </a:solidFill>
              <a:latin typeface="Interstate-Black"/>
              <a:cs typeface="Interstate-Regular"/>
            </a:endParaRPr>
          </a:p>
          <a:p>
            <a:pPr marL="0" lvl="1" algn="l"/>
            <a:endParaRPr lang="de-DE" sz="1138" b="1" dirty="0">
              <a:solidFill>
                <a:srgbClr val="401842"/>
              </a:solidFill>
              <a:latin typeface="Interstate-Regular"/>
              <a:cs typeface="Interstate-Regular"/>
            </a:endParaRPr>
          </a:p>
        </p:txBody>
      </p:sp>
      <p:sp>
        <p:nvSpPr>
          <p:cNvPr id="9" name="Titel 1">
            <a:extLst>
              <a:ext uri="{FF2B5EF4-FFF2-40B4-BE49-F238E27FC236}">
                <a16:creationId xmlns:a16="http://schemas.microsoft.com/office/drawing/2014/main" id="{F4C8E79E-B547-409D-B22A-5C61A686D24B}"/>
              </a:ext>
            </a:extLst>
          </p:cNvPr>
          <p:cNvSpPr txBox="1">
            <a:spLocks/>
          </p:cNvSpPr>
          <p:nvPr/>
        </p:nvSpPr>
        <p:spPr>
          <a:xfrm>
            <a:off x="104951" y="638826"/>
            <a:ext cx="4841751" cy="435593"/>
          </a:xfrm>
          <a:prstGeom prst="rect">
            <a:avLst/>
          </a:prstGeom>
        </p:spPr>
        <p:txBody>
          <a:bodyPr vert="horz" lIns="99043" tIns="49521" rIns="99043" bIns="49521" rtlCol="0" anchor="ctr">
            <a:noAutofit/>
          </a:bodyPr>
          <a:lstStyle>
            <a:lvl1pPr>
              <a:defRPr>
                <a:solidFill>
                  <a:srgbClr val="260328"/>
                </a:solidFill>
              </a:defRPr>
            </a:lvl1pPr>
          </a:lstStyle>
          <a:p>
            <a:pPr defTabSz="495213">
              <a:spcBef>
                <a:spcPct val="0"/>
              </a:spcBef>
              <a:defRPr/>
            </a:pPr>
            <a:r>
              <a:rPr lang="de-DE" sz="1950" b="1" cap="all" dirty="0">
                <a:solidFill>
                  <a:srgbClr val="401842"/>
                </a:solidFill>
                <a:latin typeface="Interstate-Black"/>
                <a:ea typeface="+mj-ea"/>
                <a:cs typeface="Interstate-Black"/>
              </a:rPr>
              <a:t>Lizenzkosten 2024</a:t>
            </a:r>
          </a:p>
        </p:txBody>
      </p:sp>
      <p:sp>
        <p:nvSpPr>
          <p:cNvPr id="11" name="Untertitel 2">
            <a:extLst>
              <a:ext uri="{FF2B5EF4-FFF2-40B4-BE49-F238E27FC236}">
                <a16:creationId xmlns:a16="http://schemas.microsoft.com/office/drawing/2014/main" id="{5A5600AC-515E-4474-9A17-F427EC988E41}"/>
              </a:ext>
            </a:extLst>
          </p:cNvPr>
          <p:cNvSpPr txBox="1">
            <a:spLocks/>
          </p:cNvSpPr>
          <p:nvPr/>
        </p:nvSpPr>
        <p:spPr>
          <a:xfrm>
            <a:off x="325678" y="1027068"/>
            <a:ext cx="5849654" cy="550132"/>
          </a:xfrm>
          <a:prstGeom prst="rect">
            <a:avLst/>
          </a:prstGeom>
        </p:spPr>
        <p:txBody>
          <a:bodyPr vert="horz" wrap="square" lIns="99043" tIns="49521" rIns="99043" bIns="49521" rtlCol="0" anchor="t">
            <a:spAutoFit/>
          </a:bodyPr>
          <a:lstStyle>
            <a:lvl1pPr marL="0" indent="0" algn="ctr">
              <a:buNone/>
              <a:defRPr sz="2400" cap="all" spc="300">
                <a:solidFill>
                  <a:srgbClr val="260328"/>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algn="l" defTabSz="495213">
              <a:buClr>
                <a:srgbClr val="CC006A"/>
              </a:buClr>
              <a:buSzPct val="120000"/>
            </a:pPr>
            <a:r>
              <a:rPr lang="de-DE" sz="975" cap="none" spc="0" dirty="0" err="1">
                <a:solidFill>
                  <a:srgbClr val="401842"/>
                </a:solidFill>
                <a:latin typeface="Interstate-Regular"/>
                <a:cs typeface="Interstate-Regular"/>
              </a:rPr>
              <a:t>AudioXpert</a:t>
            </a:r>
            <a:r>
              <a:rPr lang="de-DE" sz="975" cap="none" spc="0" dirty="0">
                <a:solidFill>
                  <a:srgbClr val="401842"/>
                </a:solidFill>
                <a:latin typeface="Interstate-Regular"/>
                <a:cs typeface="Interstate-Regular"/>
              </a:rPr>
              <a:t> ist ein web-basiertes Tool zur Planung von Radiowerbung in Deutschland. Die ausgewiesenen Hörerzahlen beruhen auf der Studie </a:t>
            </a:r>
            <a:r>
              <a:rPr lang="de-DE" sz="975" cap="none" spc="0" dirty="0" err="1">
                <a:solidFill>
                  <a:srgbClr val="401842"/>
                </a:solidFill>
                <a:latin typeface="Interstate-Regular"/>
                <a:cs typeface="Interstate-Regular"/>
              </a:rPr>
              <a:t>ma</a:t>
            </a:r>
            <a:r>
              <a:rPr lang="de-DE" sz="975" cap="none" spc="0" dirty="0">
                <a:solidFill>
                  <a:srgbClr val="401842"/>
                </a:solidFill>
                <a:latin typeface="Interstate-Regular"/>
                <a:cs typeface="Interstate-Regular"/>
              </a:rPr>
              <a:t> Audio der ag.ma e.V. In der Tarifdatenbank sind die Einschaltpreise und Kontaktdaten der werbungführenden Radio- und Online-Audio-Angebote enthalten. </a:t>
            </a:r>
          </a:p>
        </p:txBody>
      </p:sp>
      <p:sp>
        <p:nvSpPr>
          <p:cNvPr id="12" name="Untertitel 2">
            <a:extLst>
              <a:ext uri="{FF2B5EF4-FFF2-40B4-BE49-F238E27FC236}">
                <a16:creationId xmlns:a16="http://schemas.microsoft.com/office/drawing/2014/main" id="{7E74D3B4-4C44-4F56-B36A-95F7319CDE71}"/>
              </a:ext>
            </a:extLst>
          </p:cNvPr>
          <p:cNvSpPr txBox="1">
            <a:spLocks/>
          </p:cNvSpPr>
          <p:nvPr/>
        </p:nvSpPr>
        <p:spPr>
          <a:xfrm>
            <a:off x="544412" y="1973386"/>
            <a:ext cx="5630919" cy="2427222"/>
          </a:xfrm>
          <a:prstGeom prst="rect">
            <a:avLst/>
          </a:prstGeom>
        </p:spPr>
        <p:txBody>
          <a:bodyPr vert="horz" wrap="square" lIns="99043" tIns="49521" rIns="99043" bIns="49521" rtlCol="0" anchor="t">
            <a:noAutofit/>
          </a:bodyPr>
          <a:lstStyle>
            <a:lvl1pPr marL="0" indent="0" algn="ctr">
              <a:buNone/>
              <a:defRPr sz="2400" cap="all" spc="300">
                <a:solidFill>
                  <a:srgbClr val="260328"/>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algn="l" defTabSz="495213">
              <a:spcAft>
                <a:spcPts val="975"/>
              </a:spcAft>
              <a:buClr>
                <a:srgbClr val="CC006A"/>
              </a:buClr>
              <a:buSzPct val="120000"/>
            </a:pPr>
            <a:r>
              <a:rPr lang="de-DE" sz="1138" dirty="0">
                <a:solidFill>
                  <a:srgbClr val="401842"/>
                </a:solidFill>
                <a:latin typeface="Interstate-Black"/>
                <a:cs typeface="Interstate-Black"/>
              </a:rPr>
              <a:t>1. Festbuchung Jahresbezug:</a:t>
            </a:r>
          </a:p>
          <a:p>
            <a:pPr algn="l" defTabSz="495213">
              <a:spcAft>
                <a:spcPts val="975"/>
              </a:spcAft>
              <a:buClr>
                <a:srgbClr val="CC006A"/>
              </a:buClr>
              <a:buSzPct val="120000"/>
            </a:pPr>
            <a:r>
              <a:rPr lang="de-DE" sz="1138" cap="none" spc="0" dirty="0">
                <a:solidFill>
                  <a:srgbClr val="401842"/>
                </a:solidFill>
                <a:latin typeface="Interstate-Regular"/>
                <a:cs typeface="Interstate-Regular"/>
              </a:rPr>
              <a:t>Erster Arbeitsplatz (Hauptlizenz) Euro 1.800 pro Jahr/ jeder weitere Arbeitsplatz (Nebenlizenz) Euro 650 pro Jahr</a:t>
            </a:r>
          </a:p>
          <a:p>
            <a:pPr algn="l" defTabSz="495213">
              <a:spcAft>
                <a:spcPts val="975"/>
              </a:spcAft>
              <a:buClr>
                <a:srgbClr val="CC006A"/>
              </a:buClr>
              <a:buSzPct val="120000"/>
            </a:pPr>
            <a:r>
              <a:rPr lang="de-DE" sz="1138" cap="none" spc="0" dirty="0">
                <a:solidFill>
                  <a:srgbClr val="401842"/>
                </a:solidFill>
                <a:latin typeface="Interstate-Regular"/>
                <a:cs typeface="Interstate-Regular"/>
              </a:rPr>
              <a:t> 2</a:t>
            </a:r>
            <a:r>
              <a:rPr lang="de-DE" sz="1138" dirty="0">
                <a:solidFill>
                  <a:srgbClr val="401842"/>
                </a:solidFill>
                <a:latin typeface="Interstate-Black"/>
                <a:cs typeface="Interstate-Black"/>
              </a:rPr>
              <a:t>. QUARTALSBEZUG:</a:t>
            </a:r>
          </a:p>
          <a:p>
            <a:pPr algn="l" defTabSz="495213">
              <a:spcAft>
                <a:spcPts val="975"/>
              </a:spcAft>
              <a:buClr>
                <a:srgbClr val="CC006A"/>
              </a:buClr>
              <a:buSzPct val="120000"/>
            </a:pPr>
            <a:r>
              <a:rPr lang="de-DE" sz="1138" cap="none" spc="0" dirty="0">
                <a:solidFill>
                  <a:srgbClr val="401842"/>
                </a:solidFill>
                <a:latin typeface="Interstate-Regular"/>
                <a:cs typeface="Interstate-Regular"/>
              </a:rPr>
              <a:t>Erster Arbeitsplatz (Hauptlizenz) Euro 600 pro Quartal/ jeder weitere Arbeitsplatz (Nebenlizenz) Euro 250 pro Quartal</a:t>
            </a:r>
          </a:p>
          <a:p>
            <a:pPr algn="l" defTabSz="495213">
              <a:spcAft>
                <a:spcPts val="975"/>
              </a:spcAft>
              <a:buClr>
                <a:srgbClr val="CC006A"/>
              </a:buClr>
              <a:buSzPct val="120000"/>
            </a:pPr>
            <a:r>
              <a:rPr lang="de-DE" sz="1138" dirty="0" err="1">
                <a:solidFill>
                  <a:srgbClr val="401842"/>
                </a:solidFill>
                <a:latin typeface="Interstate-Black"/>
                <a:cs typeface="Interstate-Black"/>
              </a:rPr>
              <a:t>rabattstaffel</a:t>
            </a:r>
            <a:r>
              <a:rPr lang="de-DE" sz="1138" dirty="0">
                <a:solidFill>
                  <a:srgbClr val="401842"/>
                </a:solidFill>
                <a:latin typeface="Interstate-Black"/>
                <a:cs typeface="Interstate-Black"/>
              </a:rPr>
              <a:t>:</a:t>
            </a:r>
          </a:p>
          <a:p>
            <a:pPr algn="l" defTabSz="495213">
              <a:buClr>
                <a:srgbClr val="CC006A"/>
              </a:buClr>
              <a:buSzPct val="120000"/>
            </a:pPr>
            <a:r>
              <a:rPr lang="de-DE" sz="1138" cap="none" spc="0" dirty="0">
                <a:solidFill>
                  <a:srgbClr val="401842"/>
                </a:solidFill>
                <a:latin typeface="Interstate-Regular"/>
                <a:cs typeface="Interstate-Regular"/>
              </a:rPr>
              <a:t>ab 5 Lizenzen 5%		ab 12 Lizenzen 10%</a:t>
            </a:r>
          </a:p>
          <a:p>
            <a:pPr algn="l" defTabSz="495213">
              <a:buClr>
                <a:srgbClr val="CC006A"/>
              </a:buClr>
              <a:buSzPct val="120000"/>
            </a:pPr>
            <a:r>
              <a:rPr lang="de-DE" sz="1138" cap="none" spc="0" dirty="0">
                <a:solidFill>
                  <a:srgbClr val="401842"/>
                </a:solidFill>
                <a:latin typeface="Interstate-Regular"/>
                <a:cs typeface="Interstate-Regular"/>
              </a:rPr>
              <a:t>ab 8 Lizenzen 8%		ab 18 Lizenzen 12%</a:t>
            </a:r>
          </a:p>
        </p:txBody>
      </p:sp>
      <p:sp>
        <p:nvSpPr>
          <p:cNvPr id="13" name="Textfeld 12">
            <a:extLst>
              <a:ext uri="{FF2B5EF4-FFF2-40B4-BE49-F238E27FC236}">
                <a16:creationId xmlns:a16="http://schemas.microsoft.com/office/drawing/2014/main" id="{C68BA4D0-828E-4E01-AD16-C66CB1A575A3}"/>
              </a:ext>
            </a:extLst>
          </p:cNvPr>
          <p:cNvSpPr txBox="1"/>
          <p:nvPr/>
        </p:nvSpPr>
        <p:spPr>
          <a:xfrm>
            <a:off x="607043" y="4690635"/>
            <a:ext cx="5568288" cy="1344965"/>
          </a:xfrm>
          <a:prstGeom prst="rect">
            <a:avLst/>
          </a:prstGeom>
        </p:spPr>
        <p:txBody>
          <a:bodyPr vert="horz" wrap="square" lIns="99043" tIns="49521" rIns="99043" bIns="49521" rtlCol="0" anchor="t">
            <a:spAutoFit/>
          </a:bodyPr>
          <a:lstStyle>
            <a:defPPr>
              <a:defRPr lang="en-US"/>
            </a:defPPr>
            <a:lvl1pPr indent="0" defTabSz="609493">
              <a:spcAft>
                <a:spcPts val="1200"/>
              </a:spcAft>
              <a:buClr>
                <a:srgbClr val="CC006A"/>
              </a:buClr>
              <a:buSzPct val="120000"/>
              <a:buNone/>
              <a:defRPr sz="1400" cap="none" spc="0">
                <a:solidFill>
                  <a:srgbClr val="401842"/>
                </a:solidFill>
                <a:latin typeface="Interstate-Regular"/>
                <a:cs typeface="Interstate-Regular"/>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marL="232172" indent="-232172">
              <a:spcAft>
                <a:spcPts val="488"/>
              </a:spcAft>
              <a:buFont typeface="Arial" panose="020B0604020202020204" pitchFamily="34" charset="0"/>
              <a:buChar char="•"/>
            </a:pPr>
            <a:r>
              <a:rPr lang="de-DE" sz="975" dirty="0"/>
              <a:t>Sämtliche Programm-Updates im lizenzierten Zeitraum</a:t>
            </a:r>
          </a:p>
          <a:p>
            <a:pPr marL="232172" indent="-232172">
              <a:spcAft>
                <a:spcPts val="488"/>
              </a:spcAft>
              <a:buFont typeface="Arial" panose="020B0604020202020204" pitchFamily="34" charset="0"/>
              <a:buChar char="•"/>
            </a:pPr>
            <a:r>
              <a:rPr lang="de-DE" sz="975" dirty="0"/>
              <a:t>Sämtliche Updates der Tarif- und Stammdatenbanken im lizensierten Zeitraum</a:t>
            </a:r>
          </a:p>
          <a:p>
            <a:pPr marL="232172" indent="-232172">
              <a:spcAft>
                <a:spcPts val="488"/>
              </a:spcAft>
              <a:buFont typeface="Arial" panose="020B0604020202020204" pitchFamily="34" charset="0"/>
              <a:buChar char="•"/>
            </a:pPr>
            <a:r>
              <a:rPr lang="de-DE" sz="975" dirty="0"/>
              <a:t>Sämtliche von der ag.ma zur öffentlichen Verwendung freigegebene Datensätze der </a:t>
            </a:r>
            <a:r>
              <a:rPr lang="de-DE" sz="975" dirty="0" err="1"/>
              <a:t>ma</a:t>
            </a:r>
            <a:r>
              <a:rPr lang="de-DE" sz="975" dirty="0"/>
              <a:t> Audio (WTK/WMK) im lizensierten Zeitraum</a:t>
            </a:r>
          </a:p>
          <a:p>
            <a:pPr marL="232172" indent="-232172">
              <a:spcAft>
                <a:spcPts val="488"/>
              </a:spcAft>
              <a:buFont typeface="Arial" panose="020B0604020202020204" pitchFamily="34" charset="0"/>
              <a:buChar char="•"/>
            </a:pPr>
            <a:r>
              <a:rPr lang="de-DE" sz="980" dirty="0"/>
              <a:t>Optional/nach Verfügbarkeit: Für berechtigte Nutzer der Verbrauchs- und Medienanalyse </a:t>
            </a:r>
            <a:r>
              <a:rPr lang="de-DE" sz="980" dirty="0" err="1"/>
              <a:t>VuMA</a:t>
            </a:r>
            <a:r>
              <a:rPr lang="de-DE" sz="980" dirty="0"/>
              <a:t> Touchpoints bzw. der Best </a:t>
            </a:r>
            <a:r>
              <a:rPr lang="de-DE" sz="980" dirty="0" err="1"/>
              <a:t>for</a:t>
            </a:r>
            <a:r>
              <a:rPr lang="de-DE" sz="980" dirty="0"/>
              <a:t> </a:t>
            </a:r>
            <a:r>
              <a:rPr lang="de-DE" sz="980" dirty="0" err="1"/>
              <a:t>Planning</a:t>
            </a:r>
            <a:r>
              <a:rPr lang="de-DE" sz="980" dirty="0"/>
              <a:t> (b4p) für Audioangebote sämtliche Datensätze im lizensierten Zeitraum</a:t>
            </a:r>
          </a:p>
        </p:txBody>
      </p:sp>
      <p:sp>
        <p:nvSpPr>
          <p:cNvPr id="14" name="Untertitel 2">
            <a:extLst>
              <a:ext uri="{FF2B5EF4-FFF2-40B4-BE49-F238E27FC236}">
                <a16:creationId xmlns:a16="http://schemas.microsoft.com/office/drawing/2014/main" id="{6B9A6A96-51ED-4111-BC25-653A91F37C78}"/>
              </a:ext>
            </a:extLst>
          </p:cNvPr>
          <p:cNvSpPr txBox="1">
            <a:spLocks/>
          </p:cNvSpPr>
          <p:nvPr/>
        </p:nvSpPr>
        <p:spPr>
          <a:xfrm>
            <a:off x="158403" y="4412292"/>
            <a:ext cx="3331980" cy="435593"/>
          </a:xfrm>
          <a:prstGeom prst="rect">
            <a:avLst/>
          </a:prstGeom>
        </p:spPr>
        <p:txBody>
          <a:bodyPr vert="horz" lIns="99043" tIns="49521" rIns="99043" bIns="49521" rtlCol="0" anchor="t">
            <a:noAutofit/>
          </a:bodyPr>
          <a:lstStyle>
            <a:lvl1pPr marL="0" indent="0" algn="ctr">
              <a:buNone/>
              <a:defRPr sz="2400" cap="all" spc="300">
                <a:solidFill>
                  <a:srgbClr val="260328"/>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marL="0" lvl="1" algn="l"/>
            <a:r>
              <a:rPr lang="de-DE" sz="1463" b="1" dirty="0">
                <a:solidFill>
                  <a:srgbClr val="401842"/>
                </a:solidFill>
                <a:latin typeface="Interstate-Black"/>
                <a:cs typeface="Interstate-Black"/>
              </a:rPr>
              <a:t>Lieferumfang</a:t>
            </a:r>
          </a:p>
          <a:p>
            <a:pPr marL="0" lvl="1" algn="l"/>
            <a:endParaRPr lang="de-DE" sz="1463" b="1" dirty="0">
              <a:solidFill>
                <a:srgbClr val="401842"/>
              </a:solidFill>
              <a:latin typeface="Interstate-Black"/>
              <a:cs typeface="Interstate-Regular"/>
            </a:endParaRPr>
          </a:p>
          <a:p>
            <a:pPr marL="0" lvl="1" algn="l"/>
            <a:endParaRPr lang="de-DE" sz="1138" b="1" dirty="0">
              <a:solidFill>
                <a:srgbClr val="401842"/>
              </a:solidFill>
              <a:latin typeface="Interstate-Regular"/>
              <a:cs typeface="Interstate-Regular"/>
            </a:endParaRPr>
          </a:p>
        </p:txBody>
      </p:sp>
      <p:pic>
        <p:nvPicPr>
          <p:cNvPr id="17" name="Grafik 16">
            <a:extLst>
              <a:ext uri="{FF2B5EF4-FFF2-40B4-BE49-F238E27FC236}">
                <a16:creationId xmlns:a16="http://schemas.microsoft.com/office/drawing/2014/main" id="{70FFC59A-1CFF-4DFD-A8EF-4DE84A684CCE}"/>
              </a:ext>
            </a:extLst>
          </p:cNvPr>
          <p:cNvPicPr>
            <a:picLocks noChangeAspect="1"/>
          </p:cNvPicPr>
          <p:nvPr/>
        </p:nvPicPr>
        <p:blipFill>
          <a:blip r:embed="rId6"/>
          <a:stretch>
            <a:fillRect/>
          </a:stretch>
        </p:blipFill>
        <p:spPr>
          <a:xfrm>
            <a:off x="5881992" y="116574"/>
            <a:ext cx="856960" cy="342784"/>
          </a:xfrm>
          <a:prstGeom prst="rect">
            <a:avLst/>
          </a:prstGeom>
        </p:spPr>
      </p:pic>
      <p:sp>
        <p:nvSpPr>
          <p:cNvPr id="18" name="Untertitel 2">
            <a:extLst>
              <a:ext uri="{FF2B5EF4-FFF2-40B4-BE49-F238E27FC236}">
                <a16:creationId xmlns:a16="http://schemas.microsoft.com/office/drawing/2014/main" id="{A7D8FAB1-D76A-45F1-8F5D-C96D813729FB}"/>
              </a:ext>
            </a:extLst>
          </p:cNvPr>
          <p:cNvSpPr txBox="1">
            <a:spLocks/>
          </p:cNvSpPr>
          <p:nvPr/>
        </p:nvSpPr>
        <p:spPr>
          <a:xfrm>
            <a:off x="158403" y="6012271"/>
            <a:ext cx="3331980" cy="435593"/>
          </a:xfrm>
          <a:prstGeom prst="rect">
            <a:avLst/>
          </a:prstGeom>
        </p:spPr>
        <p:txBody>
          <a:bodyPr vert="horz" lIns="99043" tIns="49521" rIns="99043" bIns="49521" rtlCol="0" anchor="t">
            <a:noAutofit/>
          </a:bodyPr>
          <a:lstStyle>
            <a:lvl1pPr marL="0" indent="0" algn="ctr">
              <a:buNone/>
              <a:defRPr sz="2400" cap="all" spc="300">
                <a:solidFill>
                  <a:srgbClr val="260328"/>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marL="0" lvl="1" algn="l"/>
            <a:r>
              <a:rPr lang="de-DE" sz="1463" b="1" dirty="0">
                <a:solidFill>
                  <a:srgbClr val="401842"/>
                </a:solidFill>
                <a:latin typeface="Interstate-Black"/>
                <a:cs typeface="Interstate-Black"/>
              </a:rPr>
              <a:t>Bezugsbedingungen</a:t>
            </a:r>
            <a:endParaRPr lang="de-DE" sz="1463" b="1" dirty="0">
              <a:solidFill>
                <a:srgbClr val="401842"/>
              </a:solidFill>
              <a:latin typeface="Interstate-Black"/>
              <a:cs typeface="Interstate-Regular"/>
            </a:endParaRPr>
          </a:p>
          <a:p>
            <a:pPr marL="0" lvl="1" algn="l"/>
            <a:endParaRPr lang="de-DE" sz="1138" b="1" dirty="0">
              <a:solidFill>
                <a:srgbClr val="401842"/>
              </a:solidFill>
              <a:latin typeface="Interstate-Regular"/>
              <a:cs typeface="Interstate-Regular"/>
            </a:endParaRPr>
          </a:p>
        </p:txBody>
      </p:sp>
      <p:sp>
        <p:nvSpPr>
          <p:cNvPr id="19" name="Textfeld 18">
            <a:extLst>
              <a:ext uri="{FF2B5EF4-FFF2-40B4-BE49-F238E27FC236}">
                <a16:creationId xmlns:a16="http://schemas.microsoft.com/office/drawing/2014/main" id="{A320208C-54A4-4B54-9EC2-7536978D7781}"/>
              </a:ext>
            </a:extLst>
          </p:cNvPr>
          <p:cNvSpPr txBox="1"/>
          <p:nvPr/>
        </p:nvSpPr>
        <p:spPr>
          <a:xfrm>
            <a:off x="607043" y="6310687"/>
            <a:ext cx="5568288" cy="842538"/>
          </a:xfrm>
          <a:prstGeom prst="rect">
            <a:avLst/>
          </a:prstGeom>
          <a:noFill/>
        </p:spPr>
        <p:txBody>
          <a:bodyPr wrap="square">
            <a:spAutoFit/>
          </a:bodyPr>
          <a:lstStyle/>
          <a:p>
            <a:r>
              <a:rPr lang="de-DE" sz="975" dirty="0" err="1">
                <a:solidFill>
                  <a:srgbClr val="401842"/>
                </a:solidFill>
                <a:latin typeface="Interstate-Regular"/>
              </a:rPr>
              <a:t>AudioXpert</a:t>
            </a:r>
            <a:r>
              <a:rPr lang="de-DE" sz="975" dirty="0">
                <a:solidFill>
                  <a:srgbClr val="401842"/>
                </a:solidFill>
                <a:latin typeface="Interstate-Regular"/>
              </a:rPr>
              <a:t> ist ein Angebot von RMS und ARD MEDIA an alle, die Radiowerbung anbieten (Sender, Vermarkter etc.) oder nachfragen (Agenturen, Werbungtreibende etc.). Der Erwerb einer Lizenz ist aus datenrechtlichen Gründen an eine Mitgliedschaft in der Arbeitsgemeinschaft Media Analyse e.V. (ag.ma e.V.) gebunden. Der ag.ma-Mitgliedsbeitrag beträgt für Werbeagenturen z.Zt. Euro 1.400 pro Jahr (Angabe ohne Gewähr).</a:t>
            </a:r>
          </a:p>
        </p:txBody>
      </p:sp>
      <p:sp>
        <p:nvSpPr>
          <p:cNvPr id="20" name="Textfeld 19">
            <a:extLst>
              <a:ext uri="{FF2B5EF4-FFF2-40B4-BE49-F238E27FC236}">
                <a16:creationId xmlns:a16="http://schemas.microsoft.com/office/drawing/2014/main" id="{9103C3C7-AB3F-4FB1-A6CF-462BA72C16C8}"/>
              </a:ext>
            </a:extLst>
          </p:cNvPr>
          <p:cNvSpPr txBox="1"/>
          <p:nvPr/>
        </p:nvSpPr>
        <p:spPr>
          <a:xfrm>
            <a:off x="169351" y="8225396"/>
            <a:ext cx="3415492" cy="992579"/>
          </a:xfrm>
          <a:prstGeom prst="rect">
            <a:avLst/>
          </a:prstGeom>
          <a:noFill/>
        </p:spPr>
        <p:txBody>
          <a:bodyPr wrap="square">
            <a:spAutoFit/>
          </a:bodyPr>
          <a:lstStyle/>
          <a:p>
            <a:r>
              <a:rPr lang="de-DE" sz="975" dirty="0">
                <a:solidFill>
                  <a:srgbClr val="401842"/>
                </a:solidFill>
                <a:latin typeface="Interstate-Regular"/>
              </a:rPr>
              <a:t>Die Betreuung der Lizenzen erfolgt durch</a:t>
            </a:r>
          </a:p>
          <a:p>
            <a:r>
              <a:rPr lang="de-DE" sz="975" dirty="0">
                <a:solidFill>
                  <a:srgbClr val="401842"/>
                </a:solidFill>
                <a:latin typeface="Interstate-Regular"/>
              </a:rPr>
              <a:t>DAP GmbH</a:t>
            </a:r>
          </a:p>
          <a:p>
            <a:r>
              <a:rPr lang="de-DE" sz="975" dirty="0">
                <a:solidFill>
                  <a:srgbClr val="401842"/>
                </a:solidFill>
                <a:latin typeface="Interstate-Regular"/>
              </a:rPr>
              <a:t>Gärtnerweg 4-8</a:t>
            </a:r>
          </a:p>
          <a:p>
            <a:r>
              <a:rPr lang="de-DE" sz="975" dirty="0">
                <a:solidFill>
                  <a:srgbClr val="401842"/>
                </a:solidFill>
                <a:latin typeface="Interstate-Regular"/>
              </a:rPr>
              <a:t>60322 Frankfurt am Main</a:t>
            </a:r>
          </a:p>
          <a:p>
            <a:r>
              <a:rPr lang="de-DE" sz="975" dirty="0">
                <a:solidFill>
                  <a:srgbClr val="401842"/>
                </a:solidFill>
                <a:latin typeface="Interstate-Regular"/>
              </a:rPr>
              <a:t>Tel.: 069 / 95 953 - 222</a:t>
            </a:r>
          </a:p>
          <a:p>
            <a:r>
              <a:rPr lang="de-DE" sz="975" dirty="0">
                <a:solidFill>
                  <a:srgbClr val="401842"/>
                </a:solidFill>
                <a:latin typeface="Interstate-Regular"/>
              </a:rPr>
              <a:t>support@dap-systems.de</a:t>
            </a:r>
          </a:p>
        </p:txBody>
      </p:sp>
      <p:sp>
        <p:nvSpPr>
          <p:cNvPr id="21" name="Untertitel 2">
            <a:extLst>
              <a:ext uri="{FF2B5EF4-FFF2-40B4-BE49-F238E27FC236}">
                <a16:creationId xmlns:a16="http://schemas.microsoft.com/office/drawing/2014/main" id="{9B2E66CE-D120-41CE-B176-B59BF2923FE2}"/>
              </a:ext>
            </a:extLst>
          </p:cNvPr>
          <p:cNvSpPr txBox="1">
            <a:spLocks/>
          </p:cNvSpPr>
          <p:nvPr/>
        </p:nvSpPr>
        <p:spPr>
          <a:xfrm>
            <a:off x="169351" y="7204423"/>
            <a:ext cx="3331980" cy="435593"/>
          </a:xfrm>
          <a:prstGeom prst="rect">
            <a:avLst/>
          </a:prstGeom>
        </p:spPr>
        <p:txBody>
          <a:bodyPr vert="horz" lIns="99043" tIns="49521" rIns="99043" bIns="49521" rtlCol="0" anchor="t">
            <a:noAutofit/>
          </a:bodyPr>
          <a:lstStyle>
            <a:lvl1pPr marL="0" indent="0" algn="ctr">
              <a:buNone/>
              <a:defRPr sz="2400" cap="all" spc="300">
                <a:solidFill>
                  <a:srgbClr val="260328"/>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marL="0" lvl="1" algn="l"/>
            <a:r>
              <a:rPr lang="de-DE" sz="1463" b="1" dirty="0">
                <a:solidFill>
                  <a:srgbClr val="401842"/>
                </a:solidFill>
                <a:latin typeface="Interstate-Black"/>
                <a:cs typeface="Interstate-Black"/>
              </a:rPr>
              <a:t>Anforderungen Hardware</a:t>
            </a:r>
            <a:endParaRPr lang="de-DE" sz="1463" b="1" dirty="0">
              <a:solidFill>
                <a:srgbClr val="401842"/>
              </a:solidFill>
              <a:latin typeface="Interstate-Black"/>
              <a:cs typeface="Interstate-Regular"/>
            </a:endParaRPr>
          </a:p>
          <a:p>
            <a:pPr marL="0" lvl="1" algn="l"/>
            <a:endParaRPr lang="de-DE" sz="1138" b="1" dirty="0">
              <a:solidFill>
                <a:srgbClr val="401842"/>
              </a:solidFill>
              <a:latin typeface="Interstate-Regular"/>
              <a:cs typeface="Interstate-Regular"/>
            </a:endParaRPr>
          </a:p>
        </p:txBody>
      </p:sp>
      <p:sp>
        <p:nvSpPr>
          <p:cNvPr id="22" name="Textfeld 21">
            <a:extLst>
              <a:ext uri="{FF2B5EF4-FFF2-40B4-BE49-F238E27FC236}">
                <a16:creationId xmlns:a16="http://schemas.microsoft.com/office/drawing/2014/main" id="{ADD0D826-7DA8-4288-B91F-EC02CA4F8C7C}"/>
              </a:ext>
            </a:extLst>
          </p:cNvPr>
          <p:cNvSpPr txBox="1"/>
          <p:nvPr/>
        </p:nvSpPr>
        <p:spPr>
          <a:xfrm>
            <a:off x="607597" y="7477635"/>
            <a:ext cx="4841751" cy="678373"/>
          </a:xfrm>
          <a:prstGeom prst="rect">
            <a:avLst/>
          </a:prstGeom>
        </p:spPr>
        <p:txBody>
          <a:bodyPr vert="horz" wrap="square" lIns="99043" tIns="49521" rIns="99043" bIns="49521" rtlCol="0" anchor="t">
            <a:spAutoFit/>
          </a:bodyPr>
          <a:lstStyle>
            <a:defPPr>
              <a:defRPr lang="en-US"/>
            </a:defPPr>
            <a:lvl1pPr indent="0" defTabSz="609493">
              <a:spcAft>
                <a:spcPts val="1200"/>
              </a:spcAft>
              <a:buClr>
                <a:srgbClr val="CC006A"/>
              </a:buClr>
              <a:buSzPct val="120000"/>
              <a:buNone/>
              <a:defRPr sz="1400" cap="none" spc="0">
                <a:solidFill>
                  <a:srgbClr val="401842"/>
                </a:solidFill>
                <a:latin typeface="Interstate-Regular"/>
                <a:cs typeface="Interstate-Regular"/>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marL="232172" indent="-232172">
              <a:spcAft>
                <a:spcPts val="488"/>
              </a:spcAft>
              <a:buFont typeface="Arial" panose="020B0604020202020204" pitchFamily="34" charset="0"/>
              <a:buChar char="•"/>
            </a:pPr>
            <a:r>
              <a:rPr lang="de-DE" sz="975" dirty="0"/>
              <a:t>Internetfähiger PC</a:t>
            </a:r>
          </a:p>
          <a:p>
            <a:pPr marL="232172" indent="-232172">
              <a:spcAft>
                <a:spcPts val="488"/>
              </a:spcAft>
              <a:buFont typeface="Arial" panose="020B0604020202020204" pitchFamily="34" charset="0"/>
              <a:buChar char="•"/>
            </a:pPr>
            <a:r>
              <a:rPr lang="de-DE" sz="975" dirty="0"/>
              <a:t>Empfohlene Datenrate: DSL ab 16 Mbit/s</a:t>
            </a:r>
          </a:p>
          <a:p>
            <a:pPr marL="232172" indent="-232172">
              <a:spcAft>
                <a:spcPts val="488"/>
              </a:spcAft>
              <a:buFont typeface="Arial" panose="020B0604020202020204" pitchFamily="34" charset="0"/>
              <a:buChar char="•"/>
            </a:pPr>
            <a:r>
              <a:rPr lang="de-DE" sz="975" dirty="0"/>
              <a:t>Der Output von Analysen und Planungen aus </a:t>
            </a:r>
            <a:r>
              <a:rPr lang="de-DE" sz="975" dirty="0" err="1"/>
              <a:t>audioXpert</a:t>
            </a:r>
            <a:r>
              <a:rPr lang="de-DE" sz="975" dirty="0"/>
              <a:t> erfolgt nach Microsoft-Excel</a:t>
            </a:r>
          </a:p>
        </p:txBody>
      </p:sp>
      <p:pic>
        <p:nvPicPr>
          <p:cNvPr id="10" name="Grafik 9">
            <a:extLst>
              <a:ext uri="{FF2B5EF4-FFF2-40B4-BE49-F238E27FC236}">
                <a16:creationId xmlns:a16="http://schemas.microsoft.com/office/drawing/2014/main" id="{4082B3AF-88A5-449D-A2AE-FE73F374E408}"/>
              </a:ext>
            </a:extLst>
          </p:cNvPr>
          <p:cNvPicPr>
            <a:picLocks noChangeAspect="1"/>
          </p:cNvPicPr>
          <p:nvPr/>
        </p:nvPicPr>
        <p:blipFill rotWithShape="1">
          <a:blip r:embed="rId7">
            <a:extLst>
              <a:ext uri="{28A0092B-C50C-407E-A947-70E740481C1C}">
                <a14:useLocalDpi xmlns:a14="http://schemas.microsoft.com/office/drawing/2010/main" val="0"/>
              </a:ext>
            </a:extLst>
          </a:blip>
          <a:srcRect t="27201" b="21658"/>
          <a:stretch/>
        </p:blipFill>
        <p:spPr>
          <a:xfrm>
            <a:off x="4086076" y="43325"/>
            <a:ext cx="1643563" cy="503507"/>
          </a:xfrm>
          <a:prstGeom prst="rect">
            <a:avLst/>
          </a:prstGeom>
        </p:spPr>
      </p:pic>
    </p:spTree>
    <p:extLst>
      <p:ext uri="{BB962C8B-B14F-4D97-AF65-F5344CB8AC3E}">
        <p14:creationId xmlns:p14="http://schemas.microsoft.com/office/powerpoint/2010/main" val="334474567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325</Words>
  <Application>Microsoft Office PowerPoint</Application>
  <PresentationFormat>A4-Papier (210 x 297 mm)</PresentationFormat>
  <Paragraphs>27</Paragraphs>
  <Slides>1</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vt:i4>
      </vt:variant>
    </vt:vector>
  </HeadingPairs>
  <TitlesOfParts>
    <vt:vector size="7" baseType="lpstr">
      <vt:lpstr>Arial</vt:lpstr>
      <vt:lpstr>Calibri</vt:lpstr>
      <vt:lpstr>Calibri Light</vt:lpstr>
      <vt:lpstr>Interstate-Black</vt:lpstr>
      <vt:lpstr>Interstate-Regular</vt:lpstr>
      <vt:lpstr>Office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Oliver Bertsch</dc:creator>
  <cp:lastModifiedBy>Annika Cornils</cp:lastModifiedBy>
  <cp:revision>29</cp:revision>
  <cp:lastPrinted>2021-11-04T16:48:01Z</cp:lastPrinted>
  <dcterms:created xsi:type="dcterms:W3CDTF">2021-11-04T15:09:16Z</dcterms:created>
  <dcterms:modified xsi:type="dcterms:W3CDTF">2023-12-13T07:56:12Z</dcterms:modified>
</cp:coreProperties>
</file>